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 Condense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5D16BD2-A982-4603-8F0B-956A7E16B58E}">
  <a:tblStyle styleId="{45D16BD2-A982-4603-8F0B-956A7E16B5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20" Type="http://schemas.openxmlformats.org/officeDocument/2006/relationships/slide" Target="slides/slide14.xml"/><Relationship Id="rId41" Type="http://schemas.openxmlformats.org/officeDocument/2006/relationships/font" Target="fonts/RobotoCondense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Condensed-bold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50f9fa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50f9fa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50f9fad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50f9fad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50f9fad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50f9fad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50f9fad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50f9fad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f74be82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f74be82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550f9fad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550f9fad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50f9fad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50f9fad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50f9fa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50f9fa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550f9fad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550f9fad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550f9fad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550f9fad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550f9fad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550f9fad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74be82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74be82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50f9fad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50f9fa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50f9fad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50f9fad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50f9fad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50f9fa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50f9fa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550f9fa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50f9fad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50f9fad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50f9fad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50f9fad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74be82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74be82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50f9fa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50f9fa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550f9fad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550f9fad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550f9fad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550f9fad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f74be82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f74be82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550f9fad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550f9fad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550f9fad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550f9fad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f74be82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f74be82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550f9f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550f9f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550f9fa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550f9fa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50f9fa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50f9fa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50f9fa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50f9fa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50f9fad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550f9fad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25" y="-48037"/>
            <a:ext cx="7859349" cy="52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499500" y="3965925"/>
            <a:ext cx="30000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                                           Team </a:t>
            </a:r>
            <a:r>
              <a:rPr lang="en" sz="2800">
                <a:solidFill>
                  <a:schemeClr val="dk1"/>
                </a:solidFill>
              </a:rPr>
              <a:t>Foxlab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ctrTitle"/>
          </p:nvPr>
        </p:nvSpPr>
        <p:spPr>
          <a:xfrm rot="-5400000">
            <a:off x="-1015940" y="2147256"/>
            <a:ext cx="28809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Pendant 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15990" l="7092" r="4910" t="8792"/>
          <a:stretch/>
        </p:blipFill>
        <p:spPr>
          <a:xfrm>
            <a:off x="1536700" y="0"/>
            <a:ext cx="65583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 rot="-5400000">
            <a:off x="-1670875" y="2130925"/>
            <a:ext cx="4467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76" y="0"/>
            <a:ext cx="3111435" cy="55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ctrTitle"/>
          </p:nvPr>
        </p:nvSpPr>
        <p:spPr>
          <a:xfrm>
            <a:off x="311700" y="744575"/>
            <a:ext cx="85206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Taker Device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311700" y="573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Detection</a:t>
            </a:r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522325" y="694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for elderly deaf - Slow fall consideration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0" y="1309925"/>
            <a:ext cx="6099625" cy="40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210625" y="110825"/>
            <a:ext cx="85206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Geo-Fencing</a:t>
            </a:r>
            <a:endParaRPr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267350" y="1069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 within Location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13" y="1605930"/>
            <a:ext cx="6776964" cy="35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ctrTitle"/>
          </p:nvPr>
        </p:nvSpPr>
        <p:spPr>
          <a:xfrm>
            <a:off x="245200" y="188450"/>
            <a:ext cx="8520600" cy="7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Button</a:t>
            </a:r>
            <a:endParaRPr/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0" y="772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</a:t>
            </a:r>
            <a:r>
              <a:rPr lang="en"/>
              <a:t>emergency</a:t>
            </a:r>
            <a:r>
              <a:rPr lang="en"/>
              <a:t> data with location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77" y="1409700"/>
            <a:ext cx="7901725" cy="370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ctrTitle"/>
          </p:nvPr>
        </p:nvSpPr>
        <p:spPr>
          <a:xfrm>
            <a:off x="422550" y="134900"/>
            <a:ext cx="8520600" cy="8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555575" y="975500"/>
            <a:ext cx="85206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What is done</a:t>
            </a:r>
            <a:endParaRPr b="1" sz="1800">
              <a:solidFill>
                <a:srgbClr val="FF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Independent interpretation for :</a:t>
            </a:r>
            <a:endParaRPr sz="18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Daily Needs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SOS</a:t>
            </a:r>
            <a:endParaRPr sz="14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Fall Detection and Monitoring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Braille Switches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Geo Fencing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TUI + Gestures (accessibility)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Yet to do.</a:t>
            </a:r>
            <a:endParaRPr b="1" sz="1800">
              <a:solidFill>
                <a:srgbClr val="FF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Mode Switches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Electro impulse system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Offline - Push Notification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ctrTitle"/>
          </p:nvPr>
        </p:nvSpPr>
        <p:spPr>
          <a:xfrm>
            <a:off x="433650" y="157075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43" y="2045018"/>
            <a:ext cx="2549901" cy="13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50" y="1936563"/>
            <a:ext cx="1559625" cy="15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625" y="1983974"/>
            <a:ext cx="2148351" cy="13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0100" y="2089437"/>
            <a:ext cx="1253900" cy="1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101075" y="-153300"/>
            <a:ext cx="8520600" cy="12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- A Study</a:t>
            </a:r>
            <a:endParaRPr/>
          </a:p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311700" y="1548250"/>
            <a:ext cx="8520600" cy="25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>
                <a:solidFill>
                  <a:srgbClr val="000000"/>
                </a:solidFill>
              </a:rPr>
              <a:t>Limited no of switches</a:t>
            </a:r>
            <a:r>
              <a:rPr lang="en"/>
              <a:t> - Since </a:t>
            </a:r>
            <a:r>
              <a:rPr lang="en">
                <a:highlight>
                  <a:srgbClr val="CFE2F3"/>
                </a:highlight>
              </a:rPr>
              <a:t>(Mode Switches)</a:t>
            </a:r>
            <a:endParaRPr>
              <a:highlight>
                <a:srgbClr val="CFE2F3"/>
              </a:highlight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>
                <a:solidFill>
                  <a:srgbClr val="000000"/>
                </a:solidFill>
              </a:rPr>
              <a:t>Battery Life</a:t>
            </a:r>
            <a:r>
              <a:rPr lang="en"/>
              <a:t> - Will last upto 2 month with watch battery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71983" y="1829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</a:t>
            </a:r>
            <a:r>
              <a:rPr lang="en"/>
              <a:t>onitoring and Assistive system</a:t>
            </a:r>
            <a:r>
              <a:rPr lang="en"/>
              <a:t> For </a:t>
            </a:r>
            <a:r>
              <a:rPr lang="en"/>
              <a:t>Deaf &amp; Blind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111175" y="401850"/>
            <a:ext cx="70422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is </a:t>
            </a:r>
            <a:r>
              <a:rPr b="1" lang="en" sz="3000">
                <a:solidFill>
                  <a:srgbClr val="C27BA0"/>
                </a:solidFill>
              </a:rPr>
              <a:t>BL</a:t>
            </a:r>
            <a:r>
              <a:rPr b="1" lang="en" sz="3000">
                <a:solidFill>
                  <a:srgbClr val="8E7CC3"/>
                </a:solidFill>
              </a:rPr>
              <a:t>iQ </a:t>
            </a:r>
            <a:r>
              <a:rPr b="1" lang="en" sz="3000"/>
              <a:t>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cxnSp>
        <p:nvCxnSpPr>
          <p:cNvPr id="62" name="Google Shape;62;p14"/>
          <p:cNvCxnSpPr/>
          <p:nvPr/>
        </p:nvCxnSpPr>
        <p:spPr>
          <a:xfrm>
            <a:off x="2230200" y="1185425"/>
            <a:ext cx="4812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ctrTitle"/>
          </p:nvPr>
        </p:nvSpPr>
        <p:spPr>
          <a:xfrm>
            <a:off x="477975" y="234650"/>
            <a:ext cx="8520600" cy="6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311700" y="888750"/>
            <a:ext cx="8520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Deaf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Blind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Elderly care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Bedridden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Differently abled Children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Lifetime </a:t>
            </a:r>
            <a:r>
              <a:rPr lang="en" sz="2400"/>
              <a:t>diseases</a:t>
            </a:r>
            <a:r>
              <a:rPr lang="en" sz="2400"/>
              <a:t>-  </a:t>
            </a:r>
            <a:r>
              <a:rPr lang="en" sz="2400"/>
              <a:t>Parkinson's</a:t>
            </a:r>
            <a:r>
              <a:rPr lang="en" sz="2400"/>
              <a:t> and </a:t>
            </a:r>
            <a:r>
              <a:rPr lang="en" sz="2400"/>
              <a:t>seizures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Accident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311700" y="-55275"/>
            <a:ext cx="8520600" cy="84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522750" y="788625"/>
            <a:ext cx="85206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Research Analytics with user consent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BLIQ 2.0 - Special device for Deaf </a:t>
            </a:r>
            <a:r>
              <a:rPr lang="en" sz="2200"/>
              <a:t>advanced</a:t>
            </a:r>
            <a:r>
              <a:rPr lang="en" sz="2200"/>
              <a:t> with multiple no of switches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Health Monitoring to IoT portal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Community Building - </a:t>
            </a:r>
            <a:r>
              <a:rPr lang="en" sz="2200"/>
              <a:t>Volunteers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Emergency assistance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Meetings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Customizations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Hardware - Band, ring etc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Aesthetics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Material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Functionality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444700" y="919050"/>
            <a:ext cx="85206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Home Automation Integration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GSM- even when offline push notification as SMS/Call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Smart City</a:t>
            </a:r>
            <a:r>
              <a:rPr lang="en" sz="2300"/>
              <a:t> integration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Advanced</a:t>
            </a:r>
            <a:r>
              <a:rPr lang="en" sz="2300"/>
              <a:t> Bidirectional communication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ctrTitle"/>
          </p:nvPr>
        </p:nvSpPr>
        <p:spPr>
          <a:xfrm>
            <a:off x="311700" y="744575"/>
            <a:ext cx="8520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Technology Barriers - A Study </a:t>
            </a:r>
            <a:endParaRPr b="1" sz="3000"/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455800" y="1648025"/>
            <a:ext cx="8520600" cy="22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Size - Can be optimized with custom PCB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Material Used - Water repellent,Soft,Skin-like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Radiation - BLE , Cloud, IoT, Mobile bridge 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Connectivity - Adding a GSM module will solve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ctrTitle"/>
          </p:nvPr>
        </p:nvSpPr>
        <p:spPr>
          <a:xfrm>
            <a:off x="211950" y="144100"/>
            <a:ext cx="8520600" cy="9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Used</a:t>
            </a:r>
            <a:endParaRPr/>
          </a:p>
        </p:txBody>
      </p:sp>
      <p:sp>
        <p:nvSpPr>
          <p:cNvPr id="217" name="Google Shape;217;p36"/>
          <p:cNvSpPr txBox="1"/>
          <p:nvPr>
            <p:ph idx="1" type="subTitle"/>
          </p:nvPr>
        </p:nvSpPr>
        <p:spPr>
          <a:xfrm>
            <a:off x="267350" y="40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 Silicon rubber - Like Skin                               Water repellent Microfiber cloth</a:t>
            </a:r>
            <a:endParaRPr sz="1800"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607" y="1221674"/>
            <a:ext cx="3649518" cy="27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950" y="1184725"/>
            <a:ext cx="2884925" cy="2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900" y="-56375"/>
            <a:ext cx="5542602" cy="554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22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graphicFrame>
        <p:nvGraphicFramePr>
          <p:cNvPr id="230" name="Google Shape;230;p38"/>
          <p:cNvGraphicFramePr/>
          <p:nvPr/>
        </p:nvGraphicFramePr>
        <p:xfrm>
          <a:off x="946925" y="92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{45D16BD2-A982-4603-8F0B-956A7E16B58E}</a:tableStyleId>
              </a:tblPr>
              <a:tblGrid>
                <a:gridCol w="2298925"/>
                <a:gridCol w="2709075"/>
                <a:gridCol w="1888775"/>
              </a:tblGrid>
              <a:tr h="74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Manufacturing Cost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2</a:t>
                      </a: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00 QAR 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USD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107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Over Head per device cost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20</a:t>
                      </a: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0 QAR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USD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74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Selling Price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 </a:t>
                      </a: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QAR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USD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74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AMC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250 QAR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USD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7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Margin Percent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</a:rPr>
                        <a:t>50 % + Recurring AMC</a:t>
                      </a:r>
                      <a:endParaRPr sz="18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Acquisition Models</a:t>
            </a:r>
            <a:endParaRPr/>
          </a:p>
        </p:txBody>
      </p:sp>
      <p:grpSp>
        <p:nvGrpSpPr>
          <p:cNvPr id="236" name="Google Shape;236;p39"/>
          <p:cNvGrpSpPr/>
          <p:nvPr/>
        </p:nvGrpSpPr>
        <p:grpSpPr>
          <a:xfrm>
            <a:off x="923826" y="1674421"/>
            <a:ext cx="7495891" cy="2511783"/>
            <a:chOff x="457200" y="1364020"/>
            <a:chExt cx="7495891" cy="2511783"/>
          </a:xfrm>
        </p:grpSpPr>
        <p:sp>
          <p:nvSpPr>
            <p:cNvPr id="237" name="Google Shape;237;p39"/>
            <p:cNvSpPr/>
            <p:nvPr/>
          </p:nvSpPr>
          <p:spPr>
            <a:xfrm rot="5400000">
              <a:off x="6114599" y="1987524"/>
              <a:ext cx="649944" cy="128190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4200"/>
                  </a:lnTo>
                  <a:lnTo>
                    <a:pt x="10755" y="0"/>
                  </a:lnTo>
                  <a:lnTo>
                    <a:pt x="21600" y="42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2399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9"/>
            <p:cNvSpPr/>
            <p:nvPr/>
          </p:nvSpPr>
          <p:spPr>
            <a:xfrm rot="5400000">
              <a:off x="6307750" y="1134503"/>
              <a:ext cx="658800" cy="167967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3207"/>
                  </a:lnTo>
                  <a:lnTo>
                    <a:pt x="10755" y="0"/>
                  </a:lnTo>
                  <a:lnTo>
                    <a:pt x="21600" y="3207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F4C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9"/>
            <p:cNvSpPr/>
            <p:nvPr/>
          </p:nvSpPr>
          <p:spPr>
            <a:xfrm rot="5400000">
              <a:off x="6543124" y="2203580"/>
              <a:ext cx="663174" cy="215676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96"/>
                  </a:lnTo>
                  <a:lnTo>
                    <a:pt x="10755" y="0"/>
                  </a:lnTo>
                  <a:lnTo>
                    <a:pt x="21600" y="2496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334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9"/>
            <p:cNvSpPr/>
            <p:nvPr/>
          </p:nvSpPr>
          <p:spPr>
            <a:xfrm rot="5400000">
              <a:off x="1906865" y="2474314"/>
              <a:ext cx="837216" cy="291114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2665" y="0"/>
                  </a:lnTo>
                  <a:lnTo>
                    <a:pt x="19356" y="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2399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 rot="5400000">
              <a:off x="1854512" y="1692107"/>
              <a:ext cx="941922" cy="291114"/>
            </a:xfrm>
            <a:custGeom>
              <a:rect b="b" l="l" r="r" t="t"/>
              <a:pathLst>
                <a:path extrusionOk="0" h="21600" w="21600">
                  <a:moveTo>
                    <a:pt x="19228" y="21600"/>
                  </a:moveTo>
                  <a:lnTo>
                    <a:pt x="0" y="21600"/>
                  </a:lnTo>
                  <a:lnTo>
                    <a:pt x="6493" y="0"/>
                  </a:lnTo>
                  <a:lnTo>
                    <a:pt x="21600" y="0"/>
                  </a:lnTo>
                  <a:close/>
                  <a:moveTo>
                    <a:pt x="19228" y="21600"/>
                  </a:moveTo>
                </a:path>
              </a:pathLst>
            </a:custGeom>
            <a:solidFill>
              <a:srgbClr val="F4C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9"/>
            <p:cNvSpPr/>
            <p:nvPr/>
          </p:nvSpPr>
          <p:spPr>
            <a:xfrm rot="5400000">
              <a:off x="1863342" y="3266947"/>
              <a:ext cx="924264" cy="291114"/>
            </a:xfrm>
            <a:custGeom>
              <a:rect b="b" l="l" r="r" t="t"/>
              <a:pathLst>
                <a:path extrusionOk="0" h="21600" w="21600">
                  <a:moveTo>
                    <a:pt x="2023" y="21600"/>
                  </a:moveTo>
                  <a:lnTo>
                    <a:pt x="21600" y="21600"/>
                  </a:lnTo>
                  <a:lnTo>
                    <a:pt x="15509" y="0"/>
                  </a:lnTo>
                  <a:lnTo>
                    <a:pt x="0" y="0"/>
                  </a:lnTo>
                  <a:close/>
                  <a:moveTo>
                    <a:pt x="2023" y="21600"/>
                  </a:moveTo>
                </a:path>
              </a:pathLst>
            </a:custGeom>
            <a:solidFill>
              <a:srgbClr val="334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9"/>
            <p:cNvSpPr/>
            <p:nvPr/>
          </p:nvSpPr>
          <p:spPr>
            <a:xfrm rot="5400000">
              <a:off x="1115443" y="1135421"/>
              <a:ext cx="837300" cy="1294500"/>
            </a:xfrm>
            <a:prstGeom prst="rect">
              <a:avLst/>
            </a:prstGeom>
            <a:solidFill>
              <a:srgbClr val="F4C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 rot="5400000">
              <a:off x="1115441" y="1972663"/>
              <a:ext cx="837300" cy="1294500"/>
            </a:xfrm>
            <a:prstGeom prst="rect">
              <a:avLst/>
            </a:prstGeom>
            <a:solidFill>
              <a:srgbClr val="2399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9"/>
            <p:cNvSpPr/>
            <p:nvPr/>
          </p:nvSpPr>
          <p:spPr>
            <a:xfrm rot="5400000">
              <a:off x="1115441" y="2809903"/>
              <a:ext cx="837300" cy="1294500"/>
            </a:xfrm>
            <a:prstGeom prst="rect">
              <a:avLst/>
            </a:prstGeom>
            <a:solidFill>
              <a:srgbClr val="334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 rot="5400000">
              <a:off x="1855920" y="1692108"/>
              <a:ext cx="941922" cy="291114"/>
            </a:xfrm>
            <a:custGeom>
              <a:rect b="b" l="l" r="r" t="t"/>
              <a:pathLst>
                <a:path extrusionOk="0" h="21600" w="21600">
                  <a:moveTo>
                    <a:pt x="19228" y="21600"/>
                  </a:moveTo>
                  <a:lnTo>
                    <a:pt x="0" y="21600"/>
                  </a:lnTo>
                  <a:lnTo>
                    <a:pt x="6493" y="0"/>
                  </a:lnTo>
                  <a:lnTo>
                    <a:pt x="21600" y="0"/>
                  </a:lnTo>
                  <a:close/>
                  <a:moveTo>
                    <a:pt x="19228" y="21600"/>
                  </a:move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9"/>
            <p:cNvSpPr/>
            <p:nvPr/>
          </p:nvSpPr>
          <p:spPr>
            <a:xfrm rot="5400000">
              <a:off x="1908273" y="2474313"/>
              <a:ext cx="837216" cy="291114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2665" y="0"/>
                  </a:lnTo>
                  <a:lnTo>
                    <a:pt x="19356" y="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9"/>
            <p:cNvSpPr/>
            <p:nvPr/>
          </p:nvSpPr>
          <p:spPr>
            <a:xfrm rot="5400000">
              <a:off x="1864750" y="3266947"/>
              <a:ext cx="924264" cy="291114"/>
            </a:xfrm>
            <a:custGeom>
              <a:rect b="b" l="l" r="r" t="t"/>
              <a:pathLst>
                <a:path extrusionOk="0" h="21600" w="21600">
                  <a:moveTo>
                    <a:pt x="2023" y="21600"/>
                  </a:moveTo>
                  <a:lnTo>
                    <a:pt x="21600" y="21600"/>
                  </a:lnTo>
                  <a:lnTo>
                    <a:pt x="15509" y="0"/>
                  </a:lnTo>
                  <a:lnTo>
                    <a:pt x="0" y="0"/>
                  </a:lnTo>
                  <a:close/>
                  <a:moveTo>
                    <a:pt x="2023" y="21600"/>
                  </a:moveTo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 rot="5400000">
              <a:off x="3806639" y="307591"/>
              <a:ext cx="658800" cy="3333501"/>
            </a:xfrm>
            <a:custGeom>
              <a:rect b="b" l="l" r="r" t="t"/>
              <a:pathLst>
                <a:path extrusionOk="0" h="18393" w="21600">
                  <a:moveTo>
                    <a:pt x="21600" y="18393"/>
                  </a:moveTo>
                  <a:lnTo>
                    <a:pt x="0" y="1839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393"/>
                  </a:lnTo>
                  <a:close/>
                  <a:moveTo>
                    <a:pt x="21600" y="18393"/>
                  </a:moveTo>
                </a:path>
              </a:pathLst>
            </a:custGeom>
            <a:solidFill>
              <a:srgbClr val="F4C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9"/>
            <p:cNvSpPr/>
            <p:nvPr/>
          </p:nvSpPr>
          <p:spPr>
            <a:xfrm rot="5400000">
              <a:off x="3811072" y="961731"/>
              <a:ext cx="649944" cy="3333492"/>
            </a:xfrm>
            <a:custGeom>
              <a:rect b="b" l="l" r="r" t="t"/>
              <a:pathLst>
                <a:path extrusionOk="0" h="17400" w="21600">
                  <a:moveTo>
                    <a:pt x="21600" y="17400"/>
                  </a:moveTo>
                  <a:lnTo>
                    <a:pt x="0" y="174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7400"/>
                  </a:lnTo>
                  <a:close/>
                  <a:moveTo>
                    <a:pt x="21600" y="17400"/>
                  </a:moveTo>
                </a:path>
              </a:pathLst>
            </a:custGeom>
            <a:solidFill>
              <a:srgbClr val="2399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9"/>
            <p:cNvSpPr/>
            <p:nvPr/>
          </p:nvSpPr>
          <p:spPr>
            <a:xfrm rot="5400000">
              <a:off x="3804448" y="1615211"/>
              <a:ext cx="663174" cy="3333505"/>
            </a:xfrm>
            <a:custGeom>
              <a:rect b="b" l="l" r="r" t="t"/>
              <a:pathLst>
                <a:path extrusionOk="0" h="19104" w="21600">
                  <a:moveTo>
                    <a:pt x="21600" y="19104"/>
                  </a:moveTo>
                  <a:lnTo>
                    <a:pt x="0" y="1910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9104"/>
                  </a:lnTo>
                  <a:close/>
                  <a:moveTo>
                    <a:pt x="21600" y="19104"/>
                  </a:moveTo>
                </a:path>
              </a:pathLst>
            </a:custGeom>
            <a:solidFill>
              <a:srgbClr val="334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" name="Google Shape;252;p39"/>
            <p:cNvGrpSpPr/>
            <p:nvPr/>
          </p:nvGrpSpPr>
          <p:grpSpPr>
            <a:xfrm>
              <a:off x="457200" y="1364020"/>
              <a:ext cx="1706923" cy="832200"/>
              <a:chOff x="457200" y="1183038"/>
              <a:chExt cx="1706923" cy="832200"/>
            </a:xfrm>
          </p:grpSpPr>
          <p:sp>
            <p:nvSpPr>
              <p:cNvPr id="253" name="Google Shape;253;p39"/>
              <p:cNvSpPr/>
              <p:nvPr/>
            </p:nvSpPr>
            <p:spPr>
              <a:xfrm>
                <a:off x="457200" y="1183038"/>
                <a:ext cx="832200" cy="832200"/>
              </a:xfrm>
              <a:prstGeom prst="ellipse">
                <a:avLst/>
              </a:prstGeom>
              <a:solidFill>
                <a:srgbClr val="F4C3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543121" y="1255246"/>
                <a:ext cx="687600" cy="687600"/>
              </a:xfrm>
              <a:prstGeom prst="ellipse">
                <a:avLst/>
              </a:prstGeom>
              <a:noFill/>
              <a:ln cap="flat" cmpd="sng" w="15875">
                <a:solidFill>
                  <a:srgbClr val="FFFFFF">
                    <a:alpha val="4000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748329" y="1458268"/>
                <a:ext cx="280422" cy="240084"/>
              </a:xfrm>
              <a:custGeom>
                <a:rect b="b" l="l" r="r" t="t"/>
                <a:pathLst>
                  <a:path extrusionOk="0" h="21600" w="21600">
                    <a:moveTo>
                      <a:pt x="19540" y="17069"/>
                    </a:moveTo>
                    <a:cubicBezTo>
                      <a:pt x="19540" y="16473"/>
                      <a:pt x="19540" y="15944"/>
                      <a:pt x="19540" y="14772"/>
                    </a:cubicBezTo>
                    <a:cubicBezTo>
                      <a:pt x="19526" y="13214"/>
                      <a:pt x="18865" y="11949"/>
                      <a:pt x="18090" y="10825"/>
                    </a:cubicBezTo>
                    <a:cubicBezTo>
                      <a:pt x="16910" y="9139"/>
                      <a:pt x="15307" y="7618"/>
                      <a:pt x="14047" y="6153"/>
                    </a:cubicBezTo>
                    <a:cubicBezTo>
                      <a:pt x="13419" y="5427"/>
                      <a:pt x="12881" y="4722"/>
                      <a:pt x="12534" y="4095"/>
                    </a:cubicBezTo>
                    <a:cubicBezTo>
                      <a:pt x="12185" y="3471"/>
                      <a:pt x="12043" y="2962"/>
                      <a:pt x="12043" y="2580"/>
                    </a:cubicBezTo>
                    <a:cubicBezTo>
                      <a:pt x="12043" y="2577"/>
                      <a:pt x="12043" y="2573"/>
                      <a:pt x="12043" y="2570"/>
                    </a:cubicBezTo>
                    <a:cubicBezTo>
                      <a:pt x="12043" y="1413"/>
                      <a:pt x="12043" y="589"/>
                      <a:pt x="12043" y="0"/>
                    </a:cubicBezTo>
                    <a:lnTo>
                      <a:pt x="9556" y="0"/>
                    </a:lnTo>
                    <a:cubicBezTo>
                      <a:pt x="9556" y="0"/>
                      <a:pt x="9556" y="1"/>
                      <a:pt x="9556" y="1"/>
                    </a:cubicBezTo>
                    <a:cubicBezTo>
                      <a:pt x="9556" y="591"/>
                      <a:pt x="9556" y="1415"/>
                      <a:pt x="9556" y="2571"/>
                    </a:cubicBezTo>
                    <a:cubicBezTo>
                      <a:pt x="9556" y="2574"/>
                      <a:pt x="9556" y="2578"/>
                      <a:pt x="9556" y="2581"/>
                    </a:cubicBezTo>
                    <a:cubicBezTo>
                      <a:pt x="9556" y="2963"/>
                      <a:pt x="9414" y="3472"/>
                      <a:pt x="9065" y="4097"/>
                    </a:cubicBezTo>
                    <a:cubicBezTo>
                      <a:pt x="8718" y="4723"/>
                      <a:pt x="8180" y="5428"/>
                      <a:pt x="7552" y="6155"/>
                    </a:cubicBezTo>
                    <a:cubicBezTo>
                      <a:pt x="6292" y="7619"/>
                      <a:pt x="4689" y="9140"/>
                      <a:pt x="3509" y="10826"/>
                    </a:cubicBezTo>
                    <a:cubicBezTo>
                      <a:pt x="2734" y="11950"/>
                      <a:pt x="2073" y="13215"/>
                      <a:pt x="2059" y="14774"/>
                    </a:cubicBezTo>
                    <a:cubicBezTo>
                      <a:pt x="2059" y="15946"/>
                      <a:pt x="2059" y="16475"/>
                      <a:pt x="2059" y="17070"/>
                    </a:cubicBezTo>
                    <a:lnTo>
                      <a:pt x="0" y="17070"/>
                    </a:lnTo>
                    <a:lnTo>
                      <a:pt x="3280" y="21600"/>
                    </a:lnTo>
                    <a:lnTo>
                      <a:pt x="6551" y="17070"/>
                    </a:lnTo>
                    <a:lnTo>
                      <a:pt x="4547" y="17070"/>
                    </a:lnTo>
                    <a:cubicBezTo>
                      <a:pt x="4547" y="16475"/>
                      <a:pt x="4547" y="15946"/>
                      <a:pt x="4547" y="14774"/>
                    </a:cubicBezTo>
                    <a:cubicBezTo>
                      <a:pt x="4547" y="14769"/>
                      <a:pt x="4547" y="14765"/>
                      <a:pt x="4547" y="14761"/>
                    </a:cubicBezTo>
                    <a:cubicBezTo>
                      <a:pt x="4547" y="14404"/>
                      <a:pt x="4685" y="13910"/>
                      <a:pt x="5033" y="13296"/>
                    </a:cubicBezTo>
                    <a:cubicBezTo>
                      <a:pt x="5381" y="12679"/>
                      <a:pt x="5919" y="11980"/>
                      <a:pt x="6550" y="11258"/>
                    </a:cubicBezTo>
                    <a:cubicBezTo>
                      <a:pt x="7464" y="10197"/>
                      <a:pt x="8559" y="9102"/>
                      <a:pt x="9544" y="7929"/>
                    </a:cubicBezTo>
                    <a:lnTo>
                      <a:pt x="9544" y="17069"/>
                    </a:lnTo>
                    <a:lnTo>
                      <a:pt x="7520" y="17069"/>
                    </a:lnTo>
                    <a:lnTo>
                      <a:pt x="10803" y="21600"/>
                    </a:lnTo>
                    <a:lnTo>
                      <a:pt x="14080" y="17069"/>
                    </a:lnTo>
                    <a:lnTo>
                      <a:pt x="12032" y="17069"/>
                    </a:lnTo>
                    <a:lnTo>
                      <a:pt x="12032" y="7900"/>
                    </a:lnTo>
                    <a:cubicBezTo>
                      <a:pt x="13023" y="9084"/>
                      <a:pt x="14128" y="10188"/>
                      <a:pt x="15050" y="11256"/>
                    </a:cubicBezTo>
                    <a:cubicBezTo>
                      <a:pt x="15681" y="11979"/>
                      <a:pt x="16219" y="12678"/>
                      <a:pt x="16567" y="13295"/>
                    </a:cubicBezTo>
                    <a:cubicBezTo>
                      <a:pt x="16915" y="13908"/>
                      <a:pt x="17053" y="14403"/>
                      <a:pt x="17053" y="14760"/>
                    </a:cubicBezTo>
                    <a:cubicBezTo>
                      <a:pt x="17053" y="14764"/>
                      <a:pt x="17053" y="14768"/>
                      <a:pt x="17053" y="14773"/>
                    </a:cubicBezTo>
                    <a:cubicBezTo>
                      <a:pt x="17053" y="15945"/>
                      <a:pt x="17053" y="16473"/>
                      <a:pt x="17053" y="17069"/>
                    </a:cubicBezTo>
                    <a:lnTo>
                      <a:pt x="15049" y="17069"/>
                    </a:lnTo>
                    <a:lnTo>
                      <a:pt x="18320" y="21598"/>
                    </a:lnTo>
                    <a:lnTo>
                      <a:pt x="21600" y="17069"/>
                    </a:lnTo>
                    <a:lnTo>
                      <a:pt x="19540" y="17069"/>
                    </a:lnTo>
                    <a:close/>
                    <a:moveTo>
                      <a:pt x="19540" y="1706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56" name="Google Shape;256;p39"/>
              <p:cNvSpPr txBox="1"/>
              <p:nvPr/>
            </p:nvSpPr>
            <p:spPr>
              <a:xfrm>
                <a:off x="1238923" y="1460046"/>
                <a:ext cx="9252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Dealership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39"/>
            <p:cNvGrpSpPr/>
            <p:nvPr/>
          </p:nvGrpSpPr>
          <p:grpSpPr>
            <a:xfrm>
              <a:off x="457200" y="2200948"/>
              <a:ext cx="1706921" cy="841200"/>
              <a:chOff x="457200" y="2019966"/>
              <a:chExt cx="1706921" cy="841200"/>
            </a:xfrm>
          </p:grpSpPr>
          <p:sp>
            <p:nvSpPr>
              <p:cNvPr id="258" name="Google Shape;258;p39"/>
              <p:cNvSpPr/>
              <p:nvPr/>
            </p:nvSpPr>
            <p:spPr>
              <a:xfrm>
                <a:off x="457200" y="2019966"/>
                <a:ext cx="841200" cy="841200"/>
              </a:xfrm>
              <a:prstGeom prst="ellipse">
                <a:avLst/>
              </a:prstGeom>
              <a:solidFill>
                <a:srgbClr val="2399D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543121" y="2095700"/>
                <a:ext cx="687600" cy="687600"/>
              </a:xfrm>
              <a:prstGeom prst="ellipse">
                <a:avLst/>
              </a:prstGeom>
              <a:noFill/>
              <a:ln cap="flat" cmpd="sng" w="15875">
                <a:solidFill>
                  <a:srgbClr val="FFFFFF">
                    <a:alpha val="4000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744987" y="2288727"/>
                <a:ext cx="282379" cy="280450"/>
              </a:xfrm>
              <a:custGeom>
                <a:rect b="b" l="l" r="r" t="t"/>
                <a:pathLst>
                  <a:path extrusionOk="0" h="21437" w="21437">
                    <a:moveTo>
                      <a:pt x="19812" y="13283"/>
                    </a:moveTo>
                    <a:lnTo>
                      <a:pt x="15988" y="13630"/>
                    </a:lnTo>
                    <a:lnTo>
                      <a:pt x="11660" y="9301"/>
                    </a:lnTo>
                    <a:lnTo>
                      <a:pt x="21210" y="3526"/>
                    </a:lnTo>
                    <a:lnTo>
                      <a:pt x="19586" y="1902"/>
                    </a:lnTo>
                    <a:lnTo>
                      <a:pt x="7361" y="5002"/>
                    </a:lnTo>
                    <a:lnTo>
                      <a:pt x="2846" y="488"/>
                    </a:lnTo>
                    <a:cubicBezTo>
                      <a:pt x="2195" y="-163"/>
                      <a:pt x="1140" y="-163"/>
                      <a:pt x="488" y="488"/>
                    </a:cubicBezTo>
                    <a:cubicBezTo>
                      <a:pt x="-163" y="1140"/>
                      <a:pt x="-163" y="2195"/>
                      <a:pt x="488" y="2846"/>
                    </a:cubicBezTo>
                    <a:lnTo>
                      <a:pt x="5002" y="7360"/>
                    </a:lnTo>
                    <a:lnTo>
                      <a:pt x="1909" y="19578"/>
                    </a:lnTo>
                    <a:lnTo>
                      <a:pt x="3534" y="21203"/>
                    </a:lnTo>
                    <a:lnTo>
                      <a:pt x="9302" y="11659"/>
                    </a:lnTo>
                    <a:lnTo>
                      <a:pt x="13630" y="15988"/>
                    </a:lnTo>
                    <a:lnTo>
                      <a:pt x="13283" y="19812"/>
                    </a:lnTo>
                    <a:lnTo>
                      <a:pt x="14907" y="21437"/>
                    </a:lnTo>
                    <a:lnTo>
                      <a:pt x="17265" y="17265"/>
                    </a:lnTo>
                    <a:lnTo>
                      <a:pt x="21437" y="14907"/>
                    </a:lnTo>
                    <a:lnTo>
                      <a:pt x="19812" y="13283"/>
                    </a:lnTo>
                    <a:close/>
                    <a:moveTo>
                      <a:pt x="19812" y="1328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1" name="Google Shape;261;p39"/>
              <p:cNvSpPr txBox="1"/>
              <p:nvPr/>
            </p:nvSpPr>
            <p:spPr>
              <a:xfrm>
                <a:off x="1238921" y="2212881"/>
                <a:ext cx="9252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1"/>
                  <a:buFont typeface="Arial"/>
                  <a:buNone/>
                </a:pPr>
                <a:r>
                  <a:rPr b="0" i="0" lang="en" sz="1051" u="none" cap="none" strike="noStrik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Direct Marketing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" name="Google Shape;262;p39"/>
            <p:cNvGrpSpPr/>
            <p:nvPr/>
          </p:nvGrpSpPr>
          <p:grpSpPr>
            <a:xfrm>
              <a:off x="457200" y="3042196"/>
              <a:ext cx="1706922" cy="832200"/>
              <a:chOff x="457200" y="2861214"/>
              <a:chExt cx="1706922" cy="832200"/>
            </a:xfrm>
          </p:grpSpPr>
          <p:sp>
            <p:nvSpPr>
              <p:cNvPr id="263" name="Google Shape;263;p39"/>
              <p:cNvSpPr/>
              <p:nvPr/>
            </p:nvSpPr>
            <p:spPr>
              <a:xfrm>
                <a:off x="457200" y="2861214"/>
                <a:ext cx="832200" cy="832200"/>
              </a:xfrm>
              <a:prstGeom prst="ellipse">
                <a:avLst/>
              </a:prstGeom>
              <a:solidFill>
                <a:srgbClr val="33495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543121" y="2935121"/>
                <a:ext cx="687600" cy="687600"/>
              </a:xfrm>
              <a:prstGeom prst="ellipse">
                <a:avLst/>
              </a:prstGeom>
              <a:noFill/>
              <a:ln cap="flat" cmpd="sng" w="15875">
                <a:solidFill>
                  <a:srgbClr val="FFFFFF">
                    <a:alpha val="4000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746741" y="3132790"/>
                <a:ext cx="280422" cy="280422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5" y="21600"/>
                      <a:pt x="21600" y="16764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9758" y="10767"/>
                    </a:moveTo>
                    <a:cubicBezTo>
                      <a:pt x="18381" y="10449"/>
                      <a:pt x="17093" y="10297"/>
                      <a:pt x="15903" y="10297"/>
                    </a:cubicBezTo>
                    <a:cubicBezTo>
                      <a:pt x="14940" y="10297"/>
                      <a:pt x="14043" y="10392"/>
                      <a:pt x="13204" y="10557"/>
                    </a:cubicBezTo>
                    <a:cubicBezTo>
                      <a:pt x="12944" y="9906"/>
                      <a:pt x="12678" y="9294"/>
                      <a:pt x="12410" y="8714"/>
                    </a:cubicBezTo>
                    <a:cubicBezTo>
                      <a:pt x="14332" y="7912"/>
                      <a:pt x="16173" y="6728"/>
                      <a:pt x="17606" y="4987"/>
                    </a:cubicBezTo>
                    <a:cubicBezTo>
                      <a:pt x="18939" y="6547"/>
                      <a:pt x="19751" y="8562"/>
                      <a:pt x="19758" y="10767"/>
                    </a:cubicBezTo>
                    <a:close/>
                    <a:moveTo>
                      <a:pt x="16620" y="4001"/>
                    </a:moveTo>
                    <a:cubicBezTo>
                      <a:pt x="15367" y="5605"/>
                      <a:pt x="13646" y="6715"/>
                      <a:pt x="11807" y="7466"/>
                    </a:cubicBezTo>
                    <a:cubicBezTo>
                      <a:pt x="10475" y="4842"/>
                      <a:pt x="9182" y="3084"/>
                      <a:pt x="8431" y="2168"/>
                    </a:cubicBezTo>
                    <a:cubicBezTo>
                      <a:pt x="9187" y="1960"/>
                      <a:pt x="9979" y="1840"/>
                      <a:pt x="10800" y="1840"/>
                    </a:cubicBezTo>
                    <a:cubicBezTo>
                      <a:pt x="13022" y="1840"/>
                      <a:pt x="15053" y="2657"/>
                      <a:pt x="16620" y="4001"/>
                    </a:cubicBezTo>
                    <a:close/>
                    <a:moveTo>
                      <a:pt x="7052" y="2672"/>
                    </a:moveTo>
                    <a:cubicBezTo>
                      <a:pt x="7618" y="3319"/>
                      <a:pt x="9021" y="5060"/>
                      <a:pt x="10497" y="7933"/>
                    </a:cubicBezTo>
                    <a:cubicBezTo>
                      <a:pt x="7653" y="8838"/>
                      <a:pt x="4756" y="9024"/>
                      <a:pt x="3089" y="9013"/>
                    </a:cubicBezTo>
                    <a:cubicBezTo>
                      <a:pt x="2620" y="9013"/>
                      <a:pt x="2260" y="9000"/>
                      <a:pt x="2023" y="8989"/>
                    </a:cubicBezTo>
                    <a:cubicBezTo>
                      <a:pt x="2603" y="6176"/>
                      <a:pt x="4509" y="3850"/>
                      <a:pt x="7052" y="2672"/>
                    </a:cubicBezTo>
                    <a:close/>
                    <a:moveTo>
                      <a:pt x="1839" y="10800"/>
                    </a:moveTo>
                    <a:cubicBezTo>
                      <a:pt x="1839" y="10652"/>
                      <a:pt x="1854" y="10508"/>
                      <a:pt x="1861" y="10362"/>
                    </a:cubicBezTo>
                    <a:cubicBezTo>
                      <a:pt x="2116" y="10376"/>
                      <a:pt x="2536" y="10392"/>
                      <a:pt x="3089" y="10392"/>
                    </a:cubicBezTo>
                    <a:cubicBezTo>
                      <a:pt x="4862" y="10381"/>
                      <a:pt x="7995" y="10227"/>
                      <a:pt x="11114" y="9196"/>
                    </a:cubicBezTo>
                    <a:cubicBezTo>
                      <a:pt x="11362" y="9730"/>
                      <a:pt x="11609" y="10297"/>
                      <a:pt x="11851" y="10894"/>
                    </a:cubicBezTo>
                    <a:cubicBezTo>
                      <a:pt x="9694" y="11558"/>
                      <a:pt x="8009" y="12684"/>
                      <a:pt x="6777" y="13807"/>
                    </a:cubicBezTo>
                    <a:cubicBezTo>
                      <a:pt x="5442" y="15023"/>
                      <a:pt x="4615" y="16229"/>
                      <a:pt x="4226" y="16869"/>
                    </a:cubicBezTo>
                    <a:cubicBezTo>
                      <a:pt x="2750" y="15271"/>
                      <a:pt x="1839" y="13143"/>
                      <a:pt x="1839" y="10800"/>
                    </a:cubicBezTo>
                    <a:close/>
                    <a:moveTo>
                      <a:pt x="5262" y="17830"/>
                    </a:moveTo>
                    <a:cubicBezTo>
                      <a:pt x="5280" y="17797"/>
                      <a:pt x="5303" y="17759"/>
                      <a:pt x="5331" y="17710"/>
                    </a:cubicBezTo>
                    <a:cubicBezTo>
                      <a:pt x="5895" y="16753"/>
                      <a:pt x="8093" y="13453"/>
                      <a:pt x="12348" y="12182"/>
                    </a:cubicBezTo>
                    <a:cubicBezTo>
                      <a:pt x="13074" y="14171"/>
                      <a:pt x="13731" y="16469"/>
                      <a:pt x="14215" y="19081"/>
                    </a:cubicBezTo>
                    <a:cubicBezTo>
                      <a:pt x="13161" y="19517"/>
                      <a:pt x="12009" y="19761"/>
                      <a:pt x="10800" y="19761"/>
                    </a:cubicBezTo>
                    <a:cubicBezTo>
                      <a:pt x="8709" y="19761"/>
                      <a:pt x="6788" y="19036"/>
                      <a:pt x="5262" y="17830"/>
                    </a:cubicBezTo>
                    <a:close/>
                    <a:moveTo>
                      <a:pt x="15494" y="18418"/>
                    </a:moveTo>
                    <a:cubicBezTo>
                      <a:pt x="15016" y="15962"/>
                      <a:pt x="14389" y="13780"/>
                      <a:pt x="13699" y="11864"/>
                    </a:cubicBezTo>
                    <a:cubicBezTo>
                      <a:pt x="14388" y="11744"/>
                      <a:pt x="15121" y="11675"/>
                      <a:pt x="15903" y="11676"/>
                    </a:cubicBezTo>
                    <a:cubicBezTo>
                      <a:pt x="17040" y="11676"/>
                      <a:pt x="18289" y="11829"/>
                      <a:pt x="19646" y="12158"/>
                    </a:cubicBezTo>
                    <a:cubicBezTo>
                      <a:pt x="19242" y="14802"/>
                      <a:pt x="17682" y="17065"/>
                      <a:pt x="15494" y="18418"/>
                    </a:cubicBezTo>
                    <a:close/>
                    <a:moveTo>
                      <a:pt x="15494" y="18418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66" name="Google Shape;266;p39"/>
              <p:cNvSpPr txBox="1"/>
              <p:nvPr/>
            </p:nvSpPr>
            <p:spPr>
              <a:xfrm>
                <a:off x="1238922" y="3021597"/>
                <a:ext cx="9252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1"/>
                  <a:buFont typeface="Arial"/>
                  <a:buNone/>
                </a:pPr>
                <a:r>
                  <a:rPr b="0" i="0" lang="en" sz="1051" u="none" cap="none" strike="noStrike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Government contracts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495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Timeline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72" name="Google Shape;272;p40"/>
          <p:cNvGrpSpPr/>
          <p:nvPr/>
        </p:nvGrpSpPr>
        <p:grpSpPr>
          <a:xfrm rot="2700000">
            <a:off x="877675" y="3271121"/>
            <a:ext cx="546863" cy="1378692"/>
            <a:chOff x="4178973" y="2597150"/>
            <a:chExt cx="801597" cy="2020901"/>
          </a:xfrm>
        </p:grpSpPr>
        <p:sp>
          <p:nvSpPr>
            <p:cNvPr id="273" name="Google Shape;273;p40"/>
            <p:cNvSpPr/>
            <p:nvPr/>
          </p:nvSpPr>
          <p:spPr>
            <a:xfrm flipH="1">
              <a:off x="4380108" y="3983646"/>
              <a:ext cx="383148" cy="634404"/>
            </a:xfrm>
            <a:custGeom>
              <a:rect b="b" l="l" r="r" t="t"/>
              <a:pathLst>
                <a:path extrusionOk="0" h="659" w="397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 flipH="1">
              <a:off x="4413792" y="3978274"/>
              <a:ext cx="312270" cy="399544"/>
            </a:xfrm>
            <a:custGeom>
              <a:rect b="b" l="l" r="r" t="t"/>
              <a:pathLst>
                <a:path extrusionOk="0" h="415" w="324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 flipH="1">
              <a:off x="4464149" y="3992708"/>
              <a:ext cx="204536" cy="288808"/>
            </a:xfrm>
            <a:custGeom>
              <a:rect b="b" l="l" r="r" t="t"/>
              <a:pathLst>
                <a:path extrusionOk="0" h="300" w="212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 flipH="1">
              <a:off x="4178973" y="3511722"/>
              <a:ext cx="371125" cy="593712"/>
            </a:xfrm>
            <a:custGeom>
              <a:rect b="b" l="l" r="r" t="t"/>
              <a:pathLst>
                <a:path extrusionOk="0" h="10086" w="10000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21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4609445" y="3511722"/>
              <a:ext cx="371125" cy="593712"/>
            </a:xfrm>
            <a:custGeom>
              <a:rect b="b" l="l" r="r" t="t"/>
              <a:pathLst>
                <a:path extrusionOk="0" h="10086" w="10000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EB6949">
                <a:alpha val="721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4226296" y="2597150"/>
              <a:ext cx="709127" cy="1298838"/>
            </a:xfrm>
            <a:custGeom>
              <a:rect b="b" l="l" r="r" t="t"/>
              <a:pathLst>
                <a:path extrusionOk="0" h="1092" w="596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EB69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4464149" y="3008591"/>
              <a:ext cx="237000" cy="230700"/>
            </a:xfrm>
            <a:prstGeom prst="ellipse">
              <a:avLst/>
            </a:prstGeom>
            <a:solidFill>
              <a:srgbClr val="FFFFFF">
                <a:alpha val="760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4511491" y="3311397"/>
              <a:ext cx="142200" cy="147000"/>
            </a:xfrm>
            <a:prstGeom prst="ellipse">
              <a:avLst/>
            </a:prstGeom>
            <a:solidFill>
              <a:srgbClr val="FFFFFF">
                <a:alpha val="760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4538857" y="3530389"/>
              <a:ext cx="87300" cy="85500"/>
            </a:xfrm>
            <a:prstGeom prst="ellipse">
              <a:avLst/>
            </a:prstGeom>
            <a:solidFill>
              <a:srgbClr val="FFFFFF">
                <a:alpha val="760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4499622" y="3895987"/>
              <a:ext cx="144600" cy="88500"/>
            </a:xfrm>
            <a:prstGeom prst="rect">
              <a:avLst/>
            </a:prstGeom>
            <a:solidFill>
              <a:srgbClr val="EB6949">
                <a:alpha val="721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40"/>
          <p:cNvSpPr/>
          <p:nvPr/>
        </p:nvSpPr>
        <p:spPr>
          <a:xfrm>
            <a:off x="1670050" y="2066282"/>
            <a:ext cx="7473950" cy="1392017"/>
          </a:xfrm>
          <a:custGeom>
            <a:rect b="b" l="l" r="r" t="t"/>
            <a:pathLst>
              <a:path extrusionOk="0" h="1392017" w="7473950">
                <a:moveTo>
                  <a:pt x="0" y="1390650"/>
                </a:moveTo>
                <a:cubicBezTo>
                  <a:pt x="702204" y="835025"/>
                  <a:pt x="1404408" y="279400"/>
                  <a:pt x="2197100" y="279400"/>
                </a:cubicBezTo>
                <a:cubicBezTo>
                  <a:pt x="2989792" y="279400"/>
                  <a:pt x="3876675" y="1437217"/>
                  <a:pt x="4756150" y="1390650"/>
                </a:cubicBezTo>
                <a:cubicBezTo>
                  <a:pt x="5635625" y="1344083"/>
                  <a:pt x="6968067" y="250825"/>
                  <a:pt x="7473950" y="0"/>
                </a:cubicBezTo>
              </a:path>
            </a:pathLst>
          </a:custGeom>
          <a:noFill/>
          <a:ln cap="flat" cmpd="sng" w="12700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40"/>
          <p:cNvGrpSpPr/>
          <p:nvPr/>
        </p:nvGrpSpPr>
        <p:grpSpPr>
          <a:xfrm>
            <a:off x="2509470" y="2527301"/>
            <a:ext cx="401400" cy="401400"/>
            <a:chOff x="2509469" y="2527300"/>
            <a:chExt cx="401400" cy="401400"/>
          </a:xfrm>
        </p:grpSpPr>
        <p:sp>
          <p:nvSpPr>
            <p:cNvPr id="285" name="Google Shape;285;p40"/>
            <p:cNvSpPr/>
            <p:nvPr/>
          </p:nvSpPr>
          <p:spPr>
            <a:xfrm>
              <a:off x="2509469" y="2527300"/>
              <a:ext cx="401400" cy="401400"/>
            </a:xfrm>
            <a:prstGeom prst="roundRect">
              <a:avLst>
                <a:gd fmla="val 50000" name="adj"/>
              </a:avLst>
            </a:prstGeom>
            <a:solidFill>
              <a:srgbClr val="EB6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p40"/>
            <p:cNvGrpSpPr/>
            <p:nvPr/>
          </p:nvGrpSpPr>
          <p:grpSpPr>
            <a:xfrm>
              <a:off x="2614663" y="2669513"/>
              <a:ext cx="196112" cy="171449"/>
              <a:chOff x="3175" y="-1587"/>
              <a:chExt cx="492125" cy="430237"/>
            </a:xfrm>
          </p:grpSpPr>
          <p:sp>
            <p:nvSpPr>
              <p:cNvPr id="287" name="Google Shape;287;p40"/>
              <p:cNvSpPr/>
              <p:nvPr/>
            </p:nvSpPr>
            <p:spPr>
              <a:xfrm>
                <a:off x="3175" y="-1587"/>
                <a:ext cx="492125" cy="354012"/>
              </a:xfrm>
              <a:custGeom>
                <a:rect b="b" l="l" r="r" t="t"/>
                <a:pathLst>
                  <a:path extrusionOk="0" h="92" w="128">
                    <a:moveTo>
                      <a:pt x="128" y="24"/>
                    </a:moveTo>
                    <a:cubicBezTo>
                      <a:pt x="128" y="18"/>
                      <a:pt x="124" y="14"/>
                      <a:pt x="119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5" y="0"/>
                      <a:pt x="64" y="0"/>
                    </a:cubicBezTo>
                    <a:cubicBezTo>
                      <a:pt x="63" y="0"/>
                      <a:pt x="62" y="0"/>
                      <a:pt x="61" y="0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14"/>
                      <a:pt x="0" y="18"/>
                      <a:pt x="0" y="24"/>
                    </a:cubicBezTo>
                    <a:cubicBezTo>
                      <a:pt x="0" y="30"/>
                      <a:pt x="4" y="34"/>
                      <a:pt x="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83"/>
                      <a:pt x="32" y="92"/>
                      <a:pt x="64" y="92"/>
                    </a:cubicBezTo>
                    <a:cubicBezTo>
                      <a:pt x="96" y="92"/>
                      <a:pt x="108" y="83"/>
                      <a:pt x="108" y="72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19" y="36"/>
                      <a:pt x="119" y="36"/>
                      <a:pt x="119" y="36"/>
                    </a:cubicBezTo>
                    <a:cubicBezTo>
                      <a:pt x="124" y="34"/>
                      <a:pt x="128" y="30"/>
                      <a:pt x="128" y="24"/>
                    </a:cubicBezTo>
                    <a:close/>
                    <a:moveTo>
                      <a:pt x="100" y="72"/>
                    </a:moveTo>
                    <a:cubicBezTo>
                      <a:pt x="100" y="76"/>
                      <a:pt x="88" y="84"/>
                      <a:pt x="64" y="84"/>
                    </a:cubicBezTo>
                    <a:cubicBezTo>
                      <a:pt x="40" y="84"/>
                      <a:pt x="28" y="76"/>
                      <a:pt x="28" y="7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2" y="48"/>
                      <a:pt x="63" y="48"/>
                      <a:pt x="64" y="48"/>
                    </a:cubicBezTo>
                    <a:cubicBezTo>
                      <a:pt x="65" y="48"/>
                      <a:pt x="66" y="48"/>
                      <a:pt x="67" y="48"/>
                    </a:cubicBezTo>
                    <a:cubicBezTo>
                      <a:pt x="100" y="40"/>
                      <a:pt x="100" y="40"/>
                      <a:pt x="100" y="40"/>
                    </a:cubicBezTo>
                    <a:lnTo>
                      <a:pt x="100" y="72"/>
                    </a:lnTo>
                    <a:close/>
                    <a:moveTo>
                      <a:pt x="65" y="40"/>
                    </a:moveTo>
                    <a:cubicBezTo>
                      <a:pt x="65" y="40"/>
                      <a:pt x="64" y="40"/>
                      <a:pt x="64" y="40"/>
                    </a:cubicBezTo>
                    <a:cubicBezTo>
                      <a:pt x="64" y="40"/>
                      <a:pt x="63" y="40"/>
                      <a:pt x="63" y="4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9" y="27"/>
                      <a:pt x="8" y="26"/>
                      <a:pt x="8" y="24"/>
                    </a:cubicBezTo>
                    <a:cubicBezTo>
                      <a:pt x="8" y="22"/>
                      <a:pt x="9" y="21"/>
                      <a:pt x="11" y="2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4" y="8"/>
                      <a:pt x="64" y="8"/>
                    </a:cubicBezTo>
                    <a:cubicBezTo>
                      <a:pt x="64" y="8"/>
                      <a:pt x="65" y="8"/>
                      <a:pt x="65" y="8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19" y="21"/>
                      <a:pt x="120" y="22"/>
                      <a:pt x="120" y="24"/>
                    </a:cubicBezTo>
                    <a:cubicBezTo>
                      <a:pt x="120" y="26"/>
                      <a:pt x="119" y="27"/>
                      <a:pt x="117" y="28"/>
                    </a:cubicBezTo>
                    <a:lnTo>
                      <a:pt x="65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40"/>
              <p:cNvSpPr/>
              <p:nvPr/>
            </p:nvSpPr>
            <p:spPr>
              <a:xfrm>
                <a:off x="449263" y="150813"/>
                <a:ext cx="30163" cy="169862"/>
              </a:xfrm>
              <a:custGeom>
                <a:rect b="b" l="l" r="r" t="t"/>
                <a:pathLst>
                  <a:path extrusionOk="0" h="44" w="8">
                    <a:moveTo>
                      <a:pt x="0" y="4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6" y="44"/>
                      <a:pt x="8" y="42"/>
                      <a:pt x="8" y="4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40"/>
              <p:cNvSpPr/>
              <p:nvPr/>
            </p:nvSpPr>
            <p:spPr>
              <a:xfrm>
                <a:off x="433388" y="336550"/>
                <a:ext cx="61800" cy="92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0" name="Google Shape;290;p40"/>
          <p:cNvGrpSpPr/>
          <p:nvPr/>
        </p:nvGrpSpPr>
        <p:grpSpPr>
          <a:xfrm>
            <a:off x="2420570" y="2980048"/>
            <a:ext cx="1263005" cy="1480339"/>
            <a:chOff x="667471" y="2995559"/>
            <a:chExt cx="1263005" cy="1480339"/>
          </a:xfrm>
        </p:grpSpPr>
        <p:sp>
          <p:nvSpPr>
            <p:cNvPr id="291" name="Google Shape;291;p40"/>
            <p:cNvSpPr txBox="1"/>
            <p:nvPr/>
          </p:nvSpPr>
          <p:spPr>
            <a:xfrm>
              <a:off x="667471" y="2995559"/>
              <a:ext cx="1156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201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 </a:t>
              </a: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Oct</a:t>
              </a:r>
              <a:endParaRPr b="1" i="0" sz="1000" u="none" cap="none" strike="noStrike">
                <a:solidFill>
                  <a:srgbClr val="F4C3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2" name="Google Shape;292;p40"/>
            <p:cNvSpPr txBox="1"/>
            <p:nvPr/>
          </p:nvSpPr>
          <p:spPr>
            <a:xfrm>
              <a:off x="667476" y="3229098"/>
              <a:ext cx="12630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0DBE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-171446" lvl="0" marL="171446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DBE6"/>
                </a:buClr>
                <a:buSzPts val="900"/>
                <a:buFont typeface="Arial"/>
                <a:buChar char="•"/>
              </a:pPr>
              <a:r>
                <a:rPr b="0" i="0" lang="en" sz="900" u="none" cap="none" strike="noStrike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Started the initial research &amp; Zeroth pro</a:t>
              </a: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totype @CODECAMP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40"/>
          <p:cNvGrpSpPr/>
          <p:nvPr/>
        </p:nvGrpSpPr>
        <p:grpSpPr>
          <a:xfrm>
            <a:off x="5471991" y="3594945"/>
            <a:ext cx="1411403" cy="1070221"/>
            <a:chOff x="667471" y="2995559"/>
            <a:chExt cx="1263000" cy="1070221"/>
          </a:xfrm>
        </p:grpSpPr>
        <p:sp>
          <p:nvSpPr>
            <p:cNvPr id="294" name="Google Shape;294;p40"/>
            <p:cNvSpPr txBox="1"/>
            <p:nvPr/>
          </p:nvSpPr>
          <p:spPr>
            <a:xfrm>
              <a:off x="667471" y="2995559"/>
              <a:ext cx="1156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20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20</a:t>
              </a: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,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February </a:t>
              </a:r>
              <a:endParaRPr b="1" i="0" sz="1000" u="none" cap="none" strike="noStrike">
                <a:solidFill>
                  <a:srgbClr val="F4C3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5" name="Google Shape;295;p40"/>
            <p:cNvSpPr txBox="1"/>
            <p:nvPr/>
          </p:nvSpPr>
          <p:spPr>
            <a:xfrm>
              <a:off x="667471" y="3229080"/>
              <a:ext cx="1263000" cy="8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46" lvl="0" marL="171446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DBE6"/>
                </a:buClr>
                <a:buSzPts val="900"/>
                <a:buFont typeface="Roboto Condensed"/>
                <a:buChar char="•"/>
              </a:pP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100 product on market for user validation</a:t>
              </a:r>
              <a:endParaRPr b="0" i="0" sz="900" u="none" cap="none" strike="noStrike">
                <a:solidFill>
                  <a:srgbClr val="D0DBE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96" name="Google Shape;296;p40"/>
          <p:cNvGrpSpPr/>
          <p:nvPr/>
        </p:nvGrpSpPr>
        <p:grpSpPr>
          <a:xfrm>
            <a:off x="5563819" y="3101976"/>
            <a:ext cx="401400" cy="401400"/>
            <a:chOff x="5563819" y="3101975"/>
            <a:chExt cx="401400" cy="401400"/>
          </a:xfrm>
        </p:grpSpPr>
        <p:sp>
          <p:nvSpPr>
            <p:cNvPr id="297" name="Google Shape;297;p40"/>
            <p:cNvSpPr/>
            <p:nvPr/>
          </p:nvSpPr>
          <p:spPr>
            <a:xfrm>
              <a:off x="5563819" y="3101975"/>
              <a:ext cx="401400" cy="401400"/>
            </a:xfrm>
            <a:prstGeom prst="roundRect">
              <a:avLst>
                <a:gd fmla="val 50000" name="adj"/>
              </a:avLst>
            </a:prstGeom>
            <a:solidFill>
              <a:srgbClr val="7FCC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685582" y="3213568"/>
              <a:ext cx="170259" cy="170259"/>
            </a:xfrm>
            <a:custGeom>
              <a:rect b="b" l="l" r="r" t="t"/>
              <a:pathLst>
                <a:path extrusionOk="0" h="128" w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40"/>
          <p:cNvGrpSpPr/>
          <p:nvPr/>
        </p:nvGrpSpPr>
        <p:grpSpPr>
          <a:xfrm>
            <a:off x="7253096" y="3342109"/>
            <a:ext cx="1535400" cy="1610821"/>
            <a:chOff x="667471" y="2995559"/>
            <a:chExt cx="1535400" cy="1610821"/>
          </a:xfrm>
        </p:grpSpPr>
        <p:sp>
          <p:nvSpPr>
            <p:cNvPr id="300" name="Google Shape;300;p40"/>
            <p:cNvSpPr txBox="1"/>
            <p:nvPr/>
          </p:nvSpPr>
          <p:spPr>
            <a:xfrm>
              <a:off x="667471" y="2995559"/>
              <a:ext cx="1156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2019, 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May</a:t>
              </a:r>
              <a:endParaRPr b="1" i="0" sz="1000" u="none" cap="none" strike="noStrike">
                <a:solidFill>
                  <a:srgbClr val="F4C3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1" name="Google Shape;301;p40"/>
            <p:cNvSpPr txBox="1"/>
            <p:nvPr/>
          </p:nvSpPr>
          <p:spPr>
            <a:xfrm>
              <a:off x="667471" y="3229080"/>
              <a:ext cx="1535400" cy="13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46" lvl="0" marL="171446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DBE6"/>
                </a:buClr>
                <a:buSzPts val="900"/>
                <a:buFont typeface="Arial"/>
                <a:buChar char="•"/>
              </a:pP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First batch product on </a:t>
              </a: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market</a:t>
              </a: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commercially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40"/>
          <p:cNvGrpSpPr/>
          <p:nvPr/>
        </p:nvGrpSpPr>
        <p:grpSpPr>
          <a:xfrm>
            <a:off x="7344894" y="2849139"/>
            <a:ext cx="401400" cy="401400"/>
            <a:chOff x="7344893" y="2849138"/>
            <a:chExt cx="401400" cy="401400"/>
          </a:xfrm>
        </p:grpSpPr>
        <p:sp>
          <p:nvSpPr>
            <p:cNvPr id="303" name="Google Shape;303;p40"/>
            <p:cNvSpPr/>
            <p:nvPr/>
          </p:nvSpPr>
          <p:spPr>
            <a:xfrm>
              <a:off x="7344893" y="2849138"/>
              <a:ext cx="401400" cy="401400"/>
            </a:xfrm>
            <a:prstGeom prst="roundRect">
              <a:avLst>
                <a:gd fmla="val 50000" name="adj"/>
              </a:avLst>
            </a:prstGeom>
            <a:solidFill>
              <a:srgbClr val="73AD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p40"/>
            <p:cNvGrpSpPr/>
            <p:nvPr/>
          </p:nvGrpSpPr>
          <p:grpSpPr>
            <a:xfrm>
              <a:off x="7447227" y="2944751"/>
              <a:ext cx="197424" cy="195525"/>
              <a:chOff x="0" y="1589"/>
              <a:chExt cx="495294" cy="490530"/>
            </a:xfrm>
          </p:grpSpPr>
          <p:sp>
            <p:nvSpPr>
              <p:cNvPr id="305" name="Google Shape;305;p40"/>
              <p:cNvSpPr/>
              <p:nvPr/>
            </p:nvSpPr>
            <p:spPr>
              <a:xfrm>
                <a:off x="0" y="47624"/>
                <a:ext cx="452431" cy="444495"/>
              </a:xfrm>
              <a:custGeom>
                <a:rect b="b" l="l" r="r" t="t"/>
                <a:pathLst>
                  <a:path extrusionOk="0" h="116" w="118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219073" y="246061"/>
                <a:ext cx="76199" cy="76199"/>
              </a:xfrm>
              <a:custGeom>
                <a:rect b="b" l="l" r="r" t="t"/>
                <a:pathLst>
                  <a:path extrusionOk="0" h="20" w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>
                <a:off x="419095" y="1589"/>
                <a:ext cx="76199" cy="76199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126999" y="231774"/>
                <a:ext cx="61913" cy="60325"/>
              </a:xfrm>
              <a:custGeom>
                <a:rect b="b" l="l" r="r" t="t"/>
                <a:pathLst>
                  <a:path extrusionOk="0" h="16" w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188912" y="338134"/>
                <a:ext cx="30300" cy="30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433389" y="107949"/>
                <a:ext cx="31800" cy="31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1" name="Google Shape;311;p40"/>
          <p:cNvGrpSpPr/>
          <p:nvPr/>
        </p:nvGrpSpPr>
        <p:grpSpPr>
          <a:xfrm>
            <a:off x="3743736" y="2665016"/>
            <a:ext cx="1501960" cy="2288023"/>
            <a:chOff x="667471" y="2942956"/>
            <a:chExt cx="1263000" cy="2288023"/>
          </a:xfrm>
        </p:grpSpPr>
        <p:sp>
          <p:nvSpPr>
            <p:cNvPr id="312" name="Google Shape;312;p40"/>
            <p:cNvSpPr txBox="1"/>
            <p:nvPr/>
          </p:nvSpPr>
          <p:spPr>
            <a:xfrm>
              <a:off x="667471" y="2942956"/>
              <a:ext cx="1156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2019,  </a:t>
              </a:r>
              <a:r>
                <a:rPr b="1" lang="en" sz="1000">
                  <a:solidFill>
                    <a:srgbClr val="F4C3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December</a:t>
              </a:r>
              <a:endParaRPr b="1" i="0" sz="1000" u="none" cap="none" strike="noStrike">
                <a:solidFill>
                  <a:srgbClr val="F4C3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3" name="Google Shape;313;p40"/>
            <p:cNvSpPr txBox="1"/>
            <p:nvPr/>
          </p:nvSpPr>
          <p:spPr>
            <a:xfrm>
              <a:off x="667471" y="3229079"/>
              <a:ext cx="1263000" cy="20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46" lvl="0" marL="171446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0DBE6"/>
                </a:buClr>
                <a:buSzPts val="900"/>
                <a:buFont typeface="Arial"/>
                <a:buChar char="•"/>
              </a:pPr>
              <a:r>
                <a:rPr lang="en" sz="900">
                  <a:solidFill>
                    <a:srgbClr val="D0DBE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Industrial Ready prototype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A5A5A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D0DBE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180"/>
                </a:spcBef>
                <a:spcAft>
                  <a:spcPts val="0"/>
                </a:spcAft>
                <a:buClr>
                  <a:srgbClr val="A5A5A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D0DBE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14" name="Google Shape;314;p40"/>
          <p:cNvGrpSpPr/>
          <p:nvPr/>
        </p:nvGrpSpPr>
        <p:grpSpPr>
          <a:xfrm>
            <a:off x="3750213" y="2164988"/>
            <a:ext cx="401400" cy="401400"/>
            <a:chOff x="4077919" y="2216150"/>
            <a:chExt cx="401400" cy="401400"/>
          </a:xfrm>
        </p:grpSpPr>
        <p:sp>
          <p:nvSpPr>
            <p:cNvPr id="315" name="Google Shape;315;p40"/>
            <p:cNvSpPr/>
            <p:nvPr/>
          </p:nvSpPr>
          <p:spPr>
            <a:xfrm>
              <a:off x="4077919" y="2216150"/>
              <a:ext cx="401400" cy="401400"/>
            </a:xfrm>
            <a:prstGeom prst="roundRect">
              <a:avLst>
                <a:gd fmla="val 50000" name="adj"/>
              </a:avLst>
            </a:prstGeom>
            <a:solidFill>
              <a:srgbClr val="F7C7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4195518" y="2324502"/>
              <a:ext cx="180593" cy="180064"/>
            </a:xfrm>
            <a:custGeom>
              <a:rect b="b" l="l" r="r" t="t"/>
              <a:pathLst>
                <a:path extrusionOk="0" h="223" w="224">
                  <a:moveTo>
                    <a:pt x="176" y="48"/>
                  </a:moveTo>
                  <a:cubicBezTo>
                    <a:pt x="174" y="46"/>
                    <a:pt x="171" y="46"/>
                    <a:pt x="169" y="48"/>
                  </a:cubicBezTo>
                  <a:cubicBezTo>
                    <a:pt x="167" y="50"/>
                    <a:pt x="167" y="53"/>
                    <a:pt x="169" y="54"/>
                  </a:cubicBezTo>
                  <a:cubicBezTo>
                    <a:pt x="187" y="73"/>
                    <a:pt x="187" y="102"/>
                    <a:pt x="169" y="120"/>
                  </a:cubicBezTo>
                  <a:cubicBezTo>
                    <a:pt x="167" y="122"/>
                    <a:pt x="167" y="125"/>
                    <a:pt x="169" y="127"/>
                  </a:cubicBezTo>
                  <a:cubicBezTo>
                    <a:pt x="171" y="129"/>
                    <a:pt x="174" y="129"/>
                    <a:pt x="176" y="127"/>
                  </a:cubicBezTo>
                  <a:cubicBezTo>
                    <a:pt x="197" y="105"/>
                    <a:pt x="197" y="70"/>
                    <a:pt x="176" y="48"/>
                  </a:cubicBezTo>
                  <a:close/>
                  <a:moveTo>
                    <a:pt x="193" y="31"/>
                  </a:moveTo>
                  <a:cubicBezTo>
                    <a:pt x="161" y="0"/>
                    <a:pt x="111" y="0"/>
                    <a:pt x="80" y="31"/>
                  </a:cubicBezTo>
                  <a:cubicBezTo>
                    <a:pt x="53" y="58"/>
                    <a:pt x="49" y="98"/>
                    <a:pt x="68" y="129"/>
                  </a:cubicBezTo>
                  <a:cubicBezTo>
                    <a:pt x="10" y="188"/>
                    <a:pt x="10" y="188"/>
                    <a:pt x="10" y="188"/>
                  </a:cubicBezTo>
                  <a:cubicBezTo>
                    <a:pt x="10" y="188"/>
                    <a:pt x="0" y="194"/>
                    <a:pt x="15" y="208"/>
                  </a:cubicBezTo>
                  <a:cubicBezTo>
                    <a:pt x="30" y="223"/>
                    <a:pt x="35" y="214"/>
                    <a:pt x="35" y="21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125" y="174"/>
                    <a:pt x="166" y="170"/>
                    <a:pt x="193" y="144"/>
                  </a:cubicBezTo>
                  <a:cubicBezTo>
                    <a:pt x="224" y="113"/>
                    <a:pt x="224" y="62"/>
                    <a:pt x="193" y="31"/>
                  </a:cubicBezTo>
                  <a:close/>
                  <a:moveTo>
                    <a:pt x="183" y="134"/>
                  </a:moveTo>
                  <a:cubicBezTo>
                    <a:pt x="157" y="160"/>
                    <a:pt x="115" y="160"/>
                    <a:pt x="90" y="134"/>
                  </a:cubicBezTo>
                  <a:cubicBezTo>
                    <a:pt x="64" y="108"/>
                    <a:pt x="64" y="67"/>
                    <a:pt x="90" y="41"/>
                  </a:cubicBezTo>
                  <a:cubicBezTo>
                    <a:pt x="115" y="15"/>
                    <a:pt x="157" y="15"/>
                    <a:pt x="183" y="41"/>
                  </a:cubicBezTo>
                  <a:cubicBezTo>
                    <a:pt x="208" y="67"/>
                    <a:pt x="208" y="108"/>
                    <a:pt x="18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 Requirement 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3000 USD Industrial </a:t>
            </a:r>
            <a:r>
              <a:rPr lang="en"/>
              <a:t>Prototype with Material testing </a:t>
            </a:r>
            <a:r>
              <a:rPr lang="en"/>
              <a:t> -</a:t>
            </a:r>
            <a:r>
              <a:rPr lang="en"/>
              <a:t> 1 month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15,000 USD for first 100 devices for user Validation -  3 Months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Batch Product in Market, Final Iteration  - 6 Months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35" y="0"/>
            <a:ext cx="77281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very</a:t>
            </a:r>
            <a:r>
              <a:rPr lang="en"/>
              <a:t> Next ?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market </a:t>
            </a:r>
            <a:r>
              <a:rPr lang="en"/>
              <a:t>Strategy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Device Testing &amp;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</a:t>
            </a:r>
            <a:r>
              <a:rPr lang="en"/>
              <a:t>ptimization based on Customer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100 Device in Market by April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439700" y="2285400"/>
            <a:ext cx="24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You..!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50" y="-288225"/>
            <a:ext cx="8529550" cy="55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311700" y="1496500"/>
            <a:ext cx="85206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Independent access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Independent information Interpretation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Low Literacy levels - Keep the deaf community in SILOS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5 % 466 Million (</a:t>
            </a:r>
            <a:r>
              <a:rPr lang="en" sz="2400">
                <a:solidFill>
                  <a:srgbClr val="999999"/>
                </a:solidFill>
              </a:rPr>
              <a:t>Source: WHO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532075" y="210625"/>
            <a:ext cx="8025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Problem Statement given by mada</a:t>
            </a:r>
            <a:endParaRPr b="1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87975" y="234650"/>
            <a:ext cx="85206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</a:t>
            </a:r>
            <a:r>
              <a:rPr lang="en"/>
              <a:t> Existing solution ?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22506" r="21326" t="0"/>
          <a:stretch/>
        </p:blipFill>
        <p:spPr>
          <a:xfrm>
            <a:off x="387975" y="1807450"/>
            <a:ext cx="1840149" cy="2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27069" r="25753" t="0"/>
          <a:stretch/>
        </p:blipFill>
        <p:spPr>
          <a:xfrm>
            <a:off x="2527400" y="1807450"/>
            <a:ext cx="1621430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5">
            <a:alphaModFix/>
          </a:blip>
          <a:srcRect b="0" l="52077" r="0" t="0"/>
          <a:stretch/>
        </p:blipFill>
        <p:spPr>
          <a:xfrm>
            <a:off x="4711175" y="1763100"/>
            <a:ext cx="1558025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1475" y="1807450"/>
            <a:ext cx="2090823" cy="20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332550" y="4145850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Language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473513" y="4253925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Apps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4614488" y="4350900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Watches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6922275" y="4350900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Lifeline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22506" r="21326" t="0"/>
          <a:stretch/>
        </p:blipFill>
        <p:spPr>
          <a:xfrm>
            <a:off x="377550" y="2079075"/>
            <a:ext cx="1840149" cy="2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27069" r="25753" t="0"/>
          <a:stretch/>
        </p:blipFill>
        <p:spPr>
          <a:xfrm>
            <a:off x="2516975" y="2079075"/>
            <a:ext cx="1621430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0" l="52077" r="0" t="0"/>
          <a:stretch/>
        </p:blipFill>
        <p:spPr>
          <a:xfrm>
            <a:off x="4700750" y="2034725"/>
            <a:ext cx="1558025" cy="2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050" y="2079075"/>
            <a:ext cx="2090823" cy="20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22125" y="4417475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Language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409188" y="4417475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Apps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604063" y="4622525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Watches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911850" y="4622525"/>
            <a:ext cx="172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Lifeline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322125" y="809200"/>
            <a:ext cx="17292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Constrained within community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298300" y="809200"/>
            <a:ext cx="17292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GUI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Hard to use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570125" y="920050"/>
            <a:ext cx="17292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GUI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Expensive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Not Customizable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800963" y="920050"/>
            <a:ext cx="17292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Bulky installation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Feels like a patient already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8" y="0"/>
            <a:ext cx="77114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311700" y="744575"/>
            <a:ext cx="8520600" cy="9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BLiQ Posses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3782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Pendant IoT device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Mobile Application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Caretaker Device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